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SemiBold"/>
      <p:regular r:id="rId19"/>
      <p:bold r:id="rId20"/>
      <p:italic r:id="rId21"/>
      <p:boldItalic r:id="rId22"/>
    </p:embeddedFont>
    <p:embeddedFont>
      <p:font typeface="Roboto"/>
      <p:regular r:id="rId23"/>
      <p:bold r:id="rId24"/>
      <p:italic r:id="rId25"/>
      <p:boldItalic r:id="rId26"/>
    </p:embeddedFont>
    <p:embeddedFont>
      <p:font typeface="Nuni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bold.fntdata"/><Relationship Id="rId22" Type="http://schemas.openxmlformats.org/officeDocument/2006/relationships/font" Target="fonts/MontserratSemiBold-boldItalic.fntdata"/><Relationship Id="rId21" Type="http://schemas.openxmlformats.org/officeDocument/2006/relationships/font" Target="fonts/MontserratSemiBold-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font" Target="fonts/Montserrat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98abcbdd0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98abcbdd0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a7f965a2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a7f965a2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98abcbdd0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98abcbdd0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a7f965a2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a7f965a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98abcbdd0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98abcbdd0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a7f965a2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a7f965a2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98abcbdd0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98abcbdd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98abcbdd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98abcbdd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98abcbdd0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98abcbdd0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98abcbdd0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98abcbdd0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98abcbdd0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98abcbdd0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98abcbdd0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98abcbdd0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ata.gov.in/resources" TargetMode="External"/><Relationship Id="rId4" Type="http://schemas.openxmlformats.org/officeDocument/2006/relationships/hyperlink" Target="https://visualize.data.gov.in/" TargetMode="External"/><Relationship Id="rId5" Type="http://schemas.openxmlformats.org/officeDocument/2006/relationships/hyperlink" Target="https://community.data.gov.in/state-ut-wise-cases-of-road-accidents-during-2020/" TargetMode="External"/><Relationship Id="rId6" Type="http://schemas.openxmlformats.org/officeDocument/2006/relationships/hyperlink" Target="https://morth.nic.in/black-spot" TargetMode="External"/><Relationship Id="rId7" Type="http://schemas.openxmlformats.org/officeDocument/2006/relationships/hyperlink" Target="https://www.indiatoday.in/india/story/deaths-india-road-accidents-data-infographic-1959819-2022-06-0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morth.nic.in/black-spot" TargetMode="External"/><Relationship Id="rId4" Type="http://schemas.openxmlformats.org/officeDocument/2006/relationships/hyperlink" Target="https://morth.nic.in/black-spot" TargetMode="External"/><Relationship Id="rId5" Type="http://schemas.openxmlformats.org/officeDocument/2006/relationships/hyperlink" Target="https://morth.nic.in/black-spot" TargetMode="External"/><Relationship Id="rId6" Type="http://schemas.openxmlformats.org/officeDocument/2006/relationships/hyperlink" Target="https://morth.nic.in/black-spo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ata.gov.in/resources" TargetMode="External"/><Relationship Id="rId4" Type="http://schemas.openxmlformats.org/officeDocument/2006/relationships/hyperlink" Target="https://visualize.data.gov.in/" TargetMode="External"/><Relationship Id="rId5" Type="http://schemas.openxmlformats.org/officeDocument/2006/relationships/hyperlink" Target="https://community.data.gov.in/state-ut-wise-cases-of-road-accidents-during-202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175350"/>
            <a:ext cx="5017500" cy="2383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GB" sz="3961">
                <a:latin typeface="Nunito"/>
                <a:ea typeface="Nunito"/>
                <a:cs typeface="Nunito"/>
                <a:sym typeface="Nunito"/>
              </a:rPr>
              <a:t>Accident Locations on Indian Roads</a:t>
            </a:r>
            <a:endParaRPr b="1" sz="3961">
              <a:latin typeface="Nunito"/>
              <a:ea typeface="Nunito"/>
              <a:cs typeface="Nunito"/>
              <a:sym typeface="Nunito"/>
            </a:endParaRPr>
          </a:p>
          <a:p>
            <a:pPr indent="0" lvl="0" marL="0" rtl="0" algn="l">
              <a:lnSpc>
                <a:spcPct val="150000"/>
              </a:lnSpc>
              <a:spcBef>
                <a:spcPts val="0"/>
              </a:spcBef>
              <a:spcAft>
                <a:spcPts val="0"/>
              </a:spcAft>
              <a:buNone/>
            </a:pPr>
            <a:r>
              <a:rPr lang="en-GB" sz="1000">
                <a:latin typeface="Roboto"/>
                <a:ea typeface="Roboto"/>
                <a:cs typeface="Roboto"/>
                <a:sym typeface="Roboto"/>
              </a:rPr>
              <a:t>						</a:t>
            </a:r>
            <a:r>
              <a:rPr lang="en-GB" sz="1444">
                <a:latin typeface="Roboto"/>
                <a:ea typeface="Roboto"/>
                <a:cs typeface="Roboto"/>
                <a:sym typeface="Roboto"/>
              </a:rPr>
              <a:t>(Data collection &amp; mapping)</a:t>
            </a:r>
            <a:endParaRPr sz="1444">
              <a:latin typeface="Roboto"/>
              <a:ea typeface="Roboto"/>
              <a:cs typeface="Roboto"/>
              <a:sym typeface="Roboto"/>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6638500" y="3638275"/>
            <a:ext cx="2664900" cy="149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Presented by :</a:t>
            </a:r>
            <a:endParaRPr/>
          </a:p>
          <a:p>
            <a:pPr indent="0" lvl="0" marL="0" rtl="0" algn="l">
              <a:spcBef>
                <a:spcPts val="0"/>
              </a:spcBef>
              <a:spcAft>
                <a:spcPts val="0"/>
              </a:spcAft>
              <a:buNone/>
            </a:pPr>
            <a:r>
              <a:rPr lang="en-GB"/>
              <a:t>Team :  (</a:t>
            </a:r>
            <a:r>
              <a:rPr b="1" lang="en-GB">
                <a:solidFill>
                  <a:schemeClr val="accent2"/>
                </a:solidFill>
              </a:rPr>
              <a:t>404_Found</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M.Pavan</a:t>
            </a:r>
            <a:endParaRPr/>
          </a:p>
          <a:p>
            <a:pPr indent="0" lvl="0" marL="0" rtl="0" algn="l">
              <a:spcBef>
                <a:spcPts val="0"/>
              </a:spcBef>
              <a:spcAft>
                <a:spcPts val="0"/>
              </a:spcAft>
              <a:buNone/>
            </a:pPr>
            <a:r>
              <a:rPr lang="en-GB"/>
              <a:t>K.Revanth</a:t>
            </a:r>
            <a:endParaRPr/>
          </a:p>
          <a:p>
            <a:pPr indent="0" lvl="0" marL="0" rtl="0" algn="l">
              <a:spcBef>
                <a:spcPts val="0"/>
              </a:spcBef>
              <a:spcAft>
                <a:spcPts val="0"/>
              </a:spcAft>
              <a:buNone/>
            </a:pPr>
            <a:r>
              <a:rPr lang="en-GB"/>
              <a:t>Himanshu Parida</a:t>
            </a:r>
            <a:endParaRPr/>
          </a:p>
        </p:txBody>
      </p:sp>
      <p:sp>
        <p:nvSpPr>
          <p:cNvPr id="136" name="Google Shape;13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7" name="Google Shape;137;p13"/>
          <p:cNvSpPr txBox="1"/>
          <p:nvPr/>
        </p:nvSpPr>
        <p:spPr>
          <a:xfrm>
            <a:off x="2868050" y="0"/>
            <a:ext cx="5382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Georgia"/>
                <a:ea typeface="Georgia"/>
                <a:cs typeface="Georgia"/>
                <a:sym typeface="Georgia"/>
              </a:rPr>
              <a:t>Sreenidhi Institute Science and Technology</a:t>
            </a:r>
            <a:endParaRPr b="1" sz="2400">
              <a:solidFill>
                <a:schemeClr val="lt1"/>
              </a:solidFill>
              <a:latin typeface="Georgia"/>
              <a:ea typeface="Georgia"/>
              <a:cs typeface="Georgia"/>
              <a:sym typeface="Georgia"/>
            </a:endParaRPr>
          </a:p>
          <a:p>
            <a:pPr indent="457200" lvl="0" marL="3200400" rtl="0" algn="l">
              <a:spcBef>
                <a:spcPts val="0"/>
              </a:spcBef>
              <a:spcAft>
                <a:spcPts val="0"/>
              </a:spcAft>
              <a:buNone/>
            </a:pPr>
            <a:r>
              <a:rPr lang="en-GB">
                <a:solidFill>
                  <a:schemeClr val="lt1"/>
                </a:solidFill>
                <a:latin typeface="Lato"/>
                <a:ea typeface="Lato"/>
                <a:cs typeface="Lato"/>
                <a:sym typeface="Lato"/>
              </a:rPr>
              <a:t> </a:t>
            </a:r>
            <a:r>
              <a:rPr b="1" lang="en-GB" sz="1200">
                <a:solidFill>
                  <a:schemeClr val="lt1"/>
                </a:solidFill>
                <a:latin typeface="Lato"/>
                <a:ea typeface="Lato"/>
                <a:cs typeface="Lato"/>
                <a:sym typeface="Lato"/>
              </a:rPr>
              <a:t>B.Tech – CSE-AI&amp;ML</a:t>
            </a:r>
            <a:endParaRPr b="1" sz="1200">
              <a:solidFill>
                <a:schemeClr val="lt1"/>
              </a:solidFill>
              <a:latin typeface="Lato"/>
              <a:ea typeface="Lato"/>
              <a:cs typeface="Lato"/>
              <a:sym typeface="Lato"/>
            </a:endParaRPr>
          </a:p>
        </p:txBody>
      </p:sp>
      <p:sp>
        <p:nvSpPr>
          <p:cNvPr id="138" name="Google Shape;138;p13"/>
          <p:cNvSpPr txBox="1"/>
          <p:nvPr/>
        </p:nvSpPr>
        <p:spPr>
          <a:xfrm>
            <a:off x="364775" y="3717625"/>
            <a:ext cx="2603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Institute Mentor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GB">
                <a:solidFill>
                  <a:schemeClr val="lt1"/>
                </a:solidFill>
                <a:latin typeface="Lato"/>
                <a:ea typeface="Lato"/>
                <a:cs typeface="Lato"/>
                <a:sym typeface="Lato"/>
              </a:rPr>
              <a:t>Dr T V Rajini Kanth</a:t>
            </a:r>
            <a:endParaRPr b="1">
              <a:solidFill>
                <a:schemeClr val="lt1"/>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Professor and Head, CSE </a:t>
            </a:r>
            <a:r>
              <a:rPr lang="en-GB" sz="1100">
                <a:solidFill>
                  <a:schemeClr val="lt1"/>
                </a:solidFill>
                <a:latin typeface="Lato"/>
                <a:ea typeface="Lato"/>
                <a:cs typeface="Lato"/>
                <a:sym typeface="Lato"/>
              </a:rPr>
              <a:t>AI&amp;ML</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p:txBody>
      </p:sp>
      <p:sp>
        <p:nvSpPr>
          <p:cNvPr id="139" name="Google Shape;139;p13"/>
          <p:cNvSpPr txBox="1"/>
          <p:nvPr/>
        </p:nvSpPr>
        <p:spPr>
          <a:xfrm>
            <a:off x="3369875" y="3852800"/>
            <a:ext cx="164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Mentor by Intel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 </a:t>
            </a:r>
            <a:endParaRPr>
              <a:solidFill>
                <a:schemeClr val="lt1"/>
              </a:solidFill>
              <a:latin typeface="Lato"/>
              <a:ea typeface="Lato"/>
              <a:cs typeface="Lato"/>
              <a:sym typeface="Lato"/>
            </a:endParaRPr>
          </a:p>
        </p:txBody>
      </p:sp>
      <p:pic>
        <p:nvPicPr>
          <p:cNvPr id="140" name="Google Shape;140;p13"/>
          <p:cNvPicPr preferRelativeResize="0"/>
          <p:nvPr/>
        </p:nvPicPr>
        <p:blipFill>
          <a:blip r:embed="rId3">
            <a:alphaModFix/>
          </a:blip>
          <a:stretch>
            <a:fillRect/>
          </a:stretch>
        </p:blipFill>
        <p:spPr>
          <a:xfrm>
            <a:off x="64700" y="104325"/>
            <a:ext cx="2488324" cy="886725"/>
          </a:xfrm>
          <a:prstGeom prst="rect">
            <a:avLst/>
          </a:prstGeom>
          <a:noFill/>
          <a:ln>
            <a:noFill/>
          </a:ln>
        </p:spPr>
      </p:pic>
      <p:pic>
        <p:nvPicPr>
          <p:cNvPr id="141" name="Google Shape;141;p13"/>
          <p:cNvPicPr preferRelativeResize="0"/>
          <p:nvPr/>
        </p:nvPicPr>
        <p:blipFill>
          <a:blip r:embed="rId4">
            <a:alphaModFix/>
          </a:blip>
          <a:stretch>
            <a:fillRect/>
          </a:stretch>
        </p:blipFill>
        <p:spPr>
          <a:xfrm>
            <a:off x="215125" y="1332350"/>
            <a:ext cx="2902400" cy="18896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600"/>
              <a:t>By using P</a:t>
            </a:r>
            <a:r>
              <a:rPr b="1" lang="en-GB" sz="2600"/>
              <a:t>ython</a:t>
            </a:r>
            <a:r>
              <a:rPr b="1" lang="en-GB" sz="2600"/>
              <a:t> and it’s Libraries</a:t>
            </a:r>
            <a:endParaRPr b="1" sz="2600"/>
          </a:p>
        </p:txBody>
      </p:sp>
      <p:sp>
        <p:nvSpPr>
          <p:cNvPr id="203" name="Google Shape;203;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Libraries used :</a:t>
            </a:r>
            <a:endParaRPr/>
          </a:p>
          <a:p>
            <a:pPr indent="-311150" lvl="0" marL="457200" rtl="0" algn="l">
              <a:spcBef>
                <a:spcPts val="1200"/>
              </a:spcBef>
              <a:spcAft>
                <a:spcPts val="0"/>
              </a:spcAft>
              <a:buSzPts val="1300"/>
              <a:buChar char="●"/>
            </a:pPr>
            <a:r>
              <a:rPr lang="en-GB"/>
              <a:t>Plotly.express (used for data visualization)</a:t>
            </a:r>
            <a:endParaRPr/>
          </a:p>
          <a:p>
            <a:pPr indent="-311150" lvl="0" marL="457200" rtl="0" algn="l">
              <a:spcBef>
                <a:spcPts val="0"/>
              </a:spcBef>
              <a:spcAft>
                <a:spcPts val="0"/>
              </a:spcAft>
              <a:buSzPts val="1300"/>
              <a:buChar char="●"/>
            </a:pPr>
            <a:r>
              <a:rPr lang="en-GB"/>
              <a:t>P</a:t>
            </a:r>
            <a:r>
              <a:rPr lang="en-GB"/>
              <a:t>andas (used for data manipulation)</a:t>
            </a:r>
            <a:endParaRPr/>
          </a:p>
        </p:txBody>
      </p:sp>
      <p:pic>
        <p:nvPicPr>
          <p:cNvPr id="204" name="Google Shape;204;p22"/>
          <p:cNvPicPr preferRelativeResize="0"/>
          <p:nvPr/>
        </p:nvPicPr>
        <p:blipFill>
          <a:blip r:embed="rId3">
            <a:alphaModFix/>
          </a:blip>
          <a:stretch>
            <a:fillRect/>
          </a:stretch>
        </p:blipFill>
        <p:spPr>
          <a:xfrm>
            <a:off x="5110348" y="2758388"/>
            <a:ext cx="3563226" cy="2144625"/>
          </a:xfrm>
          <a:prstGeom prst="rect">
            <a:avLst/>
          </a:prstGeom>
          <a:noFill/>
          <a:ln>
            <a:noFill/>
          </a:ln>
        </p:spPr>
      </p:pic>
      <p:pic>
        <p:nvPicPr>
          <p:cNvPr id="205" name="Google Shape;205;p22"/>
          <p:cNvPicPr preferRelativeResize="0"/>
          <p:nvPr/>
        </p:nvPicPr>
        <p:blipFill>
          <a:blip r:embed="rId4">
            <a:alphaModFix/>
          </a:blip>
          <a:stretch>
            <a:fillRect/>
          </a:stretch>
        </p:blipFill>
        <p:spPr>
          <a:xfrm>
            <a:off x="1388856" y="2674725"/>
            <a:ext cx="3101975" cy="2311950"/>
          </a:xfrm>
          <a:prstGeom prst="rect">
            <a:avLst/>
          </a:prstGeom>
          <a:noFill/>
          <a:ln>
            <a:noFill/>
          </a:ln>
        </p:spPr>
      </p:pic>
      <p:sp>
        <p:nvSpPr>
          <p:cNvPr id="206" name="Google Shape;20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3000"/>
              <a:t>References</a:t>
            </a:r>
            <a:endParaRPr b="1" sz="3000"/>
          </a:p>
        </p:txBody>
      </p:sp>
      <p:sp>
        <p:nvSpPr>
          <p:cNvPr id="212" name="Google Shape;212;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solidFill>
                  <a:schemeClr val="accent5"/>
                </a:solidFill>
                <a:hlinkClick r:id="rId3">
                  <a:extLst>
                    <a:ext uri="{A12FA001-AC4F-418D-AE19-62706E023703}">
                      <ahyp:hlinkClr val="tx"/>
                    </a:ext>
                  </a:extLst>
                </a:hlinkClick>
              </a:rPr>
              <a:t>https://data.gov.in/resources</a:t>
            </a:r>
            <a:endParaRPr/>
          </a:p>
          <a:p>
            <a:pPr indent="0" lvl="0" marL="0" rtl="0" algn="l">
              <a:spcBef>
                <a:spcPts val="1200"/>
              </a:spcBef>
              <a:spcAft>
                <a:spcPts val="0"/>
              </a:spcAft>
              <a:buNone/>
            </a:pPr>
            <a:r>
              <a:rPr lang="en-GB" u="sng">
                <a:solidFill>
                  <a:schemeClr val="accent5"/>
                </a:solidFill>
                <a:hlinkClick r:id="rId4">
                  <a:extLst>
                    <a:ext uri="{A12FA001-AC4F-418D-AE19-62706E023703}">
                      <ahyp:hlinkClr val="tx"/>
                    </a:ext>
                  </a:extLst>
                </a:hlinkClick>
              </a:rPr>
              <a:t>https://visualize.data.gov.in/</a:t>
            </a:r>
            <a:endParaRPr/>
          </a:p>
          <a:p>
            <a:pPr indent="0" lvl="0" marL="0" rtl="0" algn="l">
              <a:spcBef>
                <a:spcPts val="1200"/>
              </a:spcBef>
              <a:spcAft>
                <a:spcPts val="0"/>
              </a:spcAft>
              <a:buNone/>
            </a:pPr>
            <a:r>
              <a:rPr lang="en-GB" u="sng">
                <a:solidFill>
                  <a:schemeClr val="accent5"/>
                </a:solidFill>
                <a:hlinkClick r:id="rId5">
                  <a:extLst>
                    <a:ext uri="{A12FA001-AC4F-418D-AE19-62706E023703}">
                      <ahyp:hlinkClr val="tx"/>
                    </a:ext>
                  </a:extLst>
                </a:hlinkClick>
              </a:rPr>
              <a:t>https://community.data.gov.in/state-ut-wise-cases-of-road-accidents-during-2020/</a:t>
            </a:r>
            <a:endParaRPr/>
          </a:p>
          <a:p>
            <a:pPr indent="0" lvl="0" marL="0" rtl="0" algn="l">
              <a:spcBef>
                <a:spcPts val="1200"/>
              </a:spcBef>
              <a:spcAft>
                <a:spcPts val="0"/>
              </a:spcAft>
              <a:buNone/>
            </a:pPr>
            <a:r>
              <a:rPr lang="en-GB" u="sng">
                <a:solidFill>
                  <a:schemeClr val="accent5"/>
                </a:solidFill>
                <a:highlight>
                  <a:schemeClr val="dk1"/>
                </a:highlight>
                <a:latin typeface="Roboto"/>
                <a:ea typeface="Roboto"/>
                <a:cs typeface="Roboto"/>
                <a:sym typeface="Roboto"/>
                <a:hlinkClick r:id="rId6">
                  <a:extLst>
                    <a:ext uri="{A12FA001-AC4F-418D-AE19-62706E023703}">
                      <ahyp:hlinkClr val="tx"/>
                    </a:ext>
                  </a:extLst>
                </a:hlinkClick>
              </a:rPr>
              <a:t>https://morth.nic.in/</a:t>
            </a:r>
            <a:endParaRPr sz="800">
              <a:solidFill>
                <a:schemeClr val="accent5"/>
              </a:solidFill>
            </a:endParaRPr>
          </a:p>
          <a:p>
            <a:pPr indent="0" lvl="0" marL="0" rtl="0" algn="l">
              <a:spcBef>
                <a:spcPts val="1200"/>
              </a:spcBef>
              <a:spcAft>
                <a:spcPts val="0"/>
              </a:spcAft>
              <a:buNone/>
            </a:pPr>
            <a:r>
              <a:rPr lang="en-GB" u="sng">
                <a:solidFill>
                  <a:schemeClr val="hlink"/>
                </a:solidFill>
                <a:hlinkClick r:id="rId7"/>
              </a:rPr>
              <a:t>https://www.indiatoday.in/india/story/deaths-india-road-accidents-data-infographic-1959819-2022-06-08</a:t>
            </a:r>
            <a:endParaRPr u="sng">
              <a:solidFill>
                <a:schemeClr val="accent5"/>
              </a:solidFill>
            </a:endParaRPr>
          </a:p>
          <a:p>
            <a:pPr indent="0" lvl="0" marL="0" rtl="0" algn="l">
              <a:spcBef>
                <a:spcPts val="1200"/>
              </a:spcBef>
              <a:spcAft>
                <a:spcPts val="1200"/>
              </a:spcAft>
              <a:buNone/>
            </a:pPr>
            <a:r>
              <a:rPr lang="en-GB" u="sng">
                <a:solidFill>
                  <a:schemeClr val="accent5"/>
                </a:solidFill>
              </a:rPr>
              <a:t>https://timesofindia.indiatimes.com/india/this-is-what-makes-indian-roads-deadliest/articleshow/78870630.cms</a:t>
            </a:r>
            <a:endParaRPr u="sng">
              <a:solidFill>
                <a:schemeClr val="accent5"/>
              </a:solidFill>
            </a:endParaRPr>
          </a:p>
        </p:txBody>
      </p:sp>
      <p:sp>
        <p:nvSpPr>
          <p:cNvPr id="213" name="Google Shape;21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idx="1" type="body"/>
          </p:nvPr>
        </p:nvSpPr>
        <p:spPr>
          <a:xfrm>
            <a:off x="1652950" y="18184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000">
                <a:latin typeface="Comic Sans MS"/>
                <a:ea typeface="Comic Sans MS"/>
                <a:cs typeface="Comic Sans MS"/>
                <a:sym typeface="Comic Sans MS"/>
              </a:rPr>
              <a:t>Thank you</a:t>
            </a:r>
            <a:endParaRPr sz="10000">
              <a:latin typeface="Comic Sans MS"/>
              <a:ea typeface="Comic Sans MS"/>
              <a:cs typeface="Comic Sans MS"/>
              <a:sym typeface="Comic Sans MS"/>
            </a:endParaRPr>
          </a:p>
        </p:txBody>
      </p:sp>
      <p:sp>
        <p:nvSpPr>
          <p:cNvPr id="219" name="Google Shape;21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3100"/>
              <a:t>A</a:t>
            </a:r>
            <a:r>
              <a:rPr b="1" lang="en-GB" sz="3100"/>
              <a:t>cknowledgement</a:t>
            </a:r>
            <a:endParaRPr b="1" sz="3100"/>
          </a:p>
        </p:txBody>
      </p:sp>
      <p:sp>
        <p:nvSpPr>
          <p:cNvPr id="225" name="Google Shape;225;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GB" sz="1400">
                <a:highlight>
                  <a:schemeClr val="dk1"/>
                </a:highlight>
                <a:latin typeface="Roboto"/>
                <a:ea typeface="Roboto"/>
                <a:cs typeface="Roboto"/>
                <a:sym typeface="Roboto"/>
              </a:rPr>
              <a:t>Thank you, Mr. Narayana Babu, for your invaluable assistance and guidance throughout the duration of this project.</a:t>
            </a:r>
            <a:endParaRPr sz="1500">
              <a:highlight>
                <a:schemeClr val="dk1"/>
              </a:highlight>
            </a:endParaRPr>
          </a:p>
          <a:p>
            <a:pPr indent="-323850" lvl="0" marL="457200" rtl="0" algn="l">
              <a:spcBef>
                <a:spcPts val="0"/>
              </a:spcBef>
              <a:spcAft>
                <a:spcPts val="0"/>
              </a:spcAft>
              <a:buSzPts val="1500"/>
              <a:buChar char="●"/>
            </a:pPr>
            <a:r>
              <a:rPr lang="en-GB" sz="1400">
                <a:highlight>
                  <a:schemeClr val="dk1"/>
                </a:highlight>
                <a:latin typeface="Roboto"/>
                <a:ea typeface="Roboto"/>
                <a:cs typeface="Roboto"/>
                <a:sym typeface="Roboto"/>
              </a:rPr>
              <a:t>We express our sincere gratitude to the Government of India for graciously providing the essential dataset that was instrumental in the successful completion of this project. Their valuable contribution greatly enriched our research and analysis.</a:t>
            </a:r>
            <a:endParaRPr sz="1500">
              <a:highlight>
                <a:schemeClr val="dk1"/>
              </a:highlight>
            </a:endParaRPr>
          </a:p>
          <a:p>
            <a:pPr indent="0" lvl="0" marL="457200" rtl="0" algn="l">
              <a:spcBef>
                <a:spcPts val="1200"/>
              </a:spcBef>
              <a:spcAft>
                <a:spcPts val="1200"/>
              </a:spcAft>
              <a:buNone/>
            </a:pPr>
            <a:r>
              <a:t/>
            </a:r>
            <a:endParaRPr sz="1400"/>
          </a:p>
        </p:txBody>
      </p:sp>
      <p:sp>
        <p:nvSpPr>
          <p:cNvPr id="226" name="Google Shape;22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3300"/>
              <a:t>Introduction</a:t>
            </a:r>
            <a:endParaRPr b="1" sz="3300"/>
          </a:p>
        </p:txBody>
      </p:sp>
      <p:sp>
        <p:nvSpPr>
          <p:cNvPr id="147" name="Google Shape;147;p14"/>
          <p:cNvSpPr txBox="1"/>
          <p:nvPr>
            <p:ph idx="1" type="body"/>
          </p:nvPr>
        </p:nvSpPr>
        <p:spPr>
          <a:xfrm>
            <a:off x="1297500" y="157800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sz="1800">
                <a:highlight>
                  <a:schemeClr val="dk1"/>
                </a:highlight>
                <a:latin typeface="Roboto"/>
                <a:ea typeface="Roboto"/>
                <a:cs typeface="Roboto"/>
                <a:sym typeface="Roboto"/>
              </a:rPr>
              <a:t>India ranks first in the world for the number of accidents and lives lost on the roads. The country has only 1% of the vehicles in the world but has 11% of the accidents in the world. Ministry of Road Transport (MoRTH) uses the concept of a </a:t>
            </a:r>
            <a:r>
              <a:rPr lang="en-GB" sz="1800">
                <a:highlight>
                  <a:schemeClr val="dk1"/>
                </a:highlight>
                <a:latin typeface="Roboto"/>
                <a:ea typeface="Roboto"/>
                <a:cs typeface="Roboto"/>
                <a:sym typeface="Roboto"/>
              </a:rPr>
              <a:t>Black Spot</a:t>
            </a:r>
            <a:r>
              <a:rPr lang="en-GB" sz="1800">
                <a:highlight>
                  <a:schemeClr val="dk1"/>
                </a:highlight>
                <a:latin typeface="Roboto"/>
                <a:ea typeface="Roboto"/>
                <a:cs typeface="Roboto"/>
                <a:sym typeface="Roboto"/>
              </a:rPr>
              <a:t> </a:t>
            </a:r>
            <a:r>
              <a:rPr lang="en-GB" sz="1800" u="sng">
                <a:solidFill>
                  <a:srgbClr val="1155CC"/>
                </a:solidFill>
                <a:highlight>
                  <a:schemeClr val="dk1"/>
                </a:highlight>
                <a:latin typeface="Roboto"/>
                <a:ea typeface="Roboto"/>
                <a:cs typeface="Roboto"/>
                <a:sym typeface="Roboto"/>
                <a:hlinkClick r:id="rId3">
                  <a:extLst>
                    <a:ext uri="{A12FA001-AC4F-418D-AE19-62706E023703}">
                      <ahyp:hlinkClr val="tx"/>
                    </a:ext>
                  </a:extLst>
                </a:hlinkClick>
              </a:rPr>
              <a:t>h</a:t>
            </a:r>
            <a:r>
              <a:rPr lang="en-GB" sz="1800" u="sng">
                <a:solidFill>
                  <a:srgbClr val="1155CC"/>
                </a:solidFill>
                <a:highlight>
                  <a:schemeClr val="dk1"/>
                </a:highlight>
                <a:latin typeface="Roboto"/>
                <a:ea typeface="Roboto"/>
                <a:cs typeface="Roboto"/>
                <a:sym typeface="Roboto"/>
                <a:hlinkClick r:id="rId4">
                  <a:extLst>
                    <a:ext uri="{A12FA001-AC4F-418D-AE19-62706E023703}">
                      <ahyp:hlinkClr val="tx"/>
                    </a:ext>
                  </a:extLst>
                </a:hlinkClick>
              </a:rPr>
              <a:t>ttps://morth.nic.in/</a:t>
            </a:r>
            <a:r>
              <a:rPr lang="en-GB" sz="1800">
                <a:solidFill>
                  <a:srgbClr val="0000FF"/>
                </a:solidFill>
                <a:highlight>
                  <a:schemeClr val="dk1"/>
                </a:highlight>
                <a:uFill>
                  <a:noFill/>
                </a:uFill>
                <a:latin typeface="Roboto"/>
                <a:ea typeface="Roboto"/>
                <a:cs typeface="Roboto"/>
                <a:sym typeface="Roboto"/>
                <a:hlinkClick r:id="rId5">
                  <a:extLst>
                    <a:ext uri="{A12FA001-AC4F-418D-AE19-62706E023703}">
                      <ahyp:hlinkClr val="tx"/>
                    </a:ext>
                  </a:extLst>
                </a:hlinkClick>
              </a:rPr>
              <a:t> </a:t>
            </a:r>
            <a:r>
              <a:rPr lang="en-GB" sz="1800">
                <a:highlight>
                  <a:schemeClr val="dk1"/>
                </a:highlight>
                <a:uFill>
                  <a:noFill/>
                </a:uFill>
                <a:latin typeface="Roboto"/>
                <a:ea typeface="Roboto"/>
                <a:cs typeface="Roboto"/>
                <a:sym typeface="Roboto"/>
                <a:hlinkClick r:id="rId6"/>
              </a:rPr>
              <a:t>black-spot</a:t>
            </a:r>
            <a:r>
              <a:rPr lang="en-GB" sz="1800">
                <a:highlight>
                  <a:schemeClr val="dk1"/>
                </a:highlight>
                <a:latin typeface="Roboto"/>
                <a:ea typeface="Roboto"/>
                <a:cs typeface="Roboto"/>
                <a:sym typeface="Roboto"/>
              </a:rPr>
              <a:t> to mark these locations to improve road safety on national highways in the country. </a:t>
            </a:r>
            <a:endParaRPr sz="1800">
              <a:highlight>
                <a:schemeClr val="dk1"/>
              </a:highlight>
            </a:endParaRPr>
          </a:p>
        </p:txBody>
      </p:sp>
      <p:sp>
        <p:nvSpPr>
          <p:cNvPr id="148" name="Google Shape;14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3200"/>
              <a:t>Abstract</a:t>
            </a:r>
            <a:endParaRPr b="1" sz="3200"/>
          </a:p>
        </p:txBody>
      </p:sp>
      <p:sp>
        <p:nvSpPr>
          <p:cNvPr id="154" name="Google Shape;154;p15"/>
          <p:cNvSpPr txBox="1"/>
          <p:nvPr>
            <p:ph idx="1" type="body"/>
          </p:nvPr>
        </p:nvSpPr>
        <p:spPr>
          <a:xfrm>
            <a:off x="1297500" y="1567550"/>
            <a:ext cx="7245900" cy="33294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1018"/>
              <a:buNone/>
            </a:pPr>
            <a:r>
              <a:rPr lang="en-GB" sz="1400">
                <a:highlight>
                  <a:schemeClr val="dk1"/>
                </a:highlight>
                <a:latin typeface="Roboto"/>
                <a:ea typeface="Roboto"/>
                <a:cs typeface="Roboto"/>
                <a:sym typeface="Roboto"/>
              </a:rPr>
              <a:t>Understanding the location of road accidents is crucial for effective road safety planning and </a:t>
            </a:r>
            <a:r>
              <a:rPr lang="en-GB" sz="1400">
                <a:highlight>
                  <a:schemeClr val="dk1"/>
                </a:highlight>
                <a:latin typeface="Roboto"/>
                <a:ea typeface="Roboto"/>
                <a:cs typeface="Roboto"/>
                <a:sym typeface="Roboto"/>
              </a:rPr>
              <a:t>in</a:t>
            </a:r>
            <a:r>
              <a:rPr lang="en-GB" sz="1400">
                <a:highlight>
                  <a:schemeClr val="dk1"/>
                </a:highlight>
                <a:latin typeface="Roboto"/>
                <a:ea typeface="Roboto"/>
                <a:cs typeface="Roboto"/>
                <a:sym typeface="Roboto"/>
              </a:rPr>
              <a:t>tervention strategies. This presentation focuses on analyzing accident locations on Indian roads and identifying high-risk areas. The presentation begins with an overview of road accident statistics in India, emphasizing the magnitude of the problem and its social and economic impact. Factors contributing to accidents, including human factors, road infrastructure, and vehicle-related issues, are discussed. The importance of analyzing accident locations is highlighted, as it enables the identification of high-risk areas and targeted interventions. The presentation covers data sources and collection methods, including national and state-level accident databases, police reports, and hospital records. Spatial analysis techniques such as GIS mapping, cluster analysis, kernel density estimation, and heatmaps are explained as tools to identify accident hotspots.</a:t>
            </a:r>
            <a:endParaRPr sz="1402">
              <a:highlight>
                <a:schemeClr val="dk1"/>
              </a:highlight>
              <a:latin typeface="Roboto"/>
              <a:ea typeface="Roboto"/>
              <a:cs typeface="Roboto"/>
              <a:sym typeface="Roboto"/>
            </a:endParaRPr>
          </a:p>
        </p:txBody>
      </p:sp>
      <p:sp>
        <p:nvSpPr>
          <p:cNvPr id="155" name="Google Shape;15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3300">
                <a:solidFill>
                  <a:srgbClr val="D1D5DB"/>
                </a:solidFill>
                <a:highlight>
                  <a:schemeClr val="dk1"/>
                </a:highlight>
              </a:rPr>
              <a:t>Road Accident Statistics in India</a:t>
            </a:r>
            <a:endParaRPr b="1" sz="3300">
              <a:highlight>
                <a:schemeClr val="dk1"/>
              </a:highlight>
            </a:endParaRPr>
          </a:p>
        </p:txBody>
      </p:sp>
      <p:sp>
        <p:nvSpPr>
          <p:cNvPr id="161" name="Google Shape;161;p16"/>
          <p:cNvSpPr txBox="1"/>
          <p:nvPr>
            <p:ph idx="1" type="body"/>
          </p:nvPr>
        </p:nvSpPr>
        <p:spPr>
          <a:xfrm>
            <a:off x="1203400" y="1562175"/>
            <a:ext cx="7038900" cy="3335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lang="en-GB" sz="1500">
                <a:latin typeface="Roboto"/>
                <a:ea typeface="Roboto"/>
                <a:cs typeface="Roboto"/>
                <a:sym typeface="Roboto"/>
              </a:rPr>
              <a:t>One serious road accident in the country occurs every minute and 16 die on Indian roads every hour.</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GB" sz="1500">
                <a:latin typeface="Roboto"/>
                <a:ea typeface="Roboto"/>
                <a:cs typeface="Roboto"/>
                <a:sym typeface="Roboto"/>
              </a:rPr>
              <a:t>1214 road crashes occur every day in India.</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GB" sz="1500">
                <a:latin typeface="Roboto"/>
                <a:ea typeface="Roboto"/>
                <a:cs typeface="Roboto"/>
                <a:sym typeface="Roboto"/>
              </a:rPr>
              <a:t>Two wheelers account for 25% of total road crash deaths.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GB" sz="1500">
                <a:latin typeface="Roboto"/>
                <a:ea typeface="Roboto"/>
                <a:cs typeface="Roboto"/>
                <a:sym typeface="Roboto"/>
              </a:rPr>
              <a:t>20 children under the age of 14 die every day due to road crashes in in the country.</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GB" sz="1500">
                <a:latin typeface="Roboto"/>
                <a:ea typeface="Roboto"/>
                <a:cs typeface="Roboto"/>
                <a:sym typeface="Roboto"/>
              </a:rPr>
              <a:t>377 people die every day, equivalent to a jumbo jet crashing every day.</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GB" sz="1500">
                <a:latin typeface="Roboto"/>
                <a:ea typeface="Roboto"/>
                <a:cs typeface="Roboto"/>
                <a:sym typeface="Roboto"/>
              </a:rPr>
              <a:t>Two people die every hour in Uttar Pradesh – State with maximum number of road crash deaths.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GB" sz="1500">
                <a:latin typeface="Roboto"/>
                <a:ea typeface="Roboto"/>
                <a:cs typeface="Roboto"/>
                <a:sym typeface="Roboto"/>
              </a:rPr>
              <a:t>Tamil Nadu is the state with the maximum number of road crash injuries</a:t>
            </a:r>
            <a:endParaRPr sz="1500">
              <a:latin typeface="Roboto"/>
              <a:ea typeface="Roboto"/>
              <a:cs typeface="Roboto"/>
              <a:sym typeface="Roboto"/>
            </a:endParaRPr>
          </a:p>
          <a:p>
            <a:pPr indent="0" lvl="0" marL="457200" rtl="0" algn="l">
              <a:spcBef>
                <a:spcPts val="1200"/>
              </a:spcBef>
              <a:spcAft>
                <a:spcPts val="1200"/>
              </a:spcAft>
              <a:buNone/>
            </a:pPr>
            <a:r>
              <a:t/>
            </a:r>
            <a:endParaRPr sz="700">
              <a:latin typeface="Roboto"/>
              <a:ea typeface="Roboto"/>
              <a:cs typeface="Roboto"/>
              <a:sym typeface="Roboto"/>
            </a:endParaRPr>
          </a:p>
        </p:txBody>
      </p:sp>
      <p:sp>
        <p:nvSpPr>
          <p:cNvPr id="162" name="Google Shape;16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7"/>
          <p:cNvPicPr preferRelativeResize="0"/>
          <p:nvPr/>
        </p:nvPicPr>
        <p:blipFill>
          <a:blip r:embed="rId3">
            <a:alphaModFix/>
          </a:blip>
          <a:stretch>
            <a:fillRect/>
          </a:stretch>
        </p:blipFill>
        <p:spPr>
          <a:xfrm>
            <a:off x="1929625" y="89675"/>
            <a:ext cx="5163246" cy="4838699"/>
          </a:xfrm>
          <a:prstGeom prst="rect">
            <a:avLst/>
          </a:prstGeom>
          <a:noFill/>
          <a:ln>
            <a:noFill/>
          </a:ln>
        </p:spPr>
      </p:pic>
      <p:sp>
        <p:nvSpPr>
          <p:cNvPr id="168" name="Google Shape;16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900">
                <a:solidFill>
                  <a:srgbClr val="D1D5DB"/>
                </a:solidFill>
                <a:highlight>
                  <a:schemeClr val="dk1"/>
                </a:highlight>
              </a:rPr>
              <a:t>Importance of Analyzing Accident Locations</a:t>
            </a:r>
            <a:endParaRPr b="1" sz="2900">
              <a:highlight>
                <a:schemeClr val="dk1"/>
              </a:highlight>
            </a:endParaRPr>
          </a:p>
        </p:txBody>
      </p:sp>
      <p:sp>
        <p:nvSpPr>
          <p:cNvPr id="174" name="Google Shape;174;p18"/>
          <p:cNvSpPr txBox="1"/>
          <p:nvPr>
            <p:ph idx="1" type="body"/>
          </p:nvPr>
        </p:nvSpPr>
        <p:spPr>
          <a:xfrm>
            <a:off x="1297500" y="19334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Roboto"/>
              <a:buChar char="●"/>
            </a:pPr>
            <a:r>
              <a:rPr lang="en-GB" sz="1800">
                <a:highlight>
                  <a:schemeClr val="dk1"/>
                </a:highlight>
                <a:latin typeface="Roboto"/>
                <a:ea typeface="Roboto"/>
                <a:cs typeface="Roboto"/>
                <a:sym typeface="Roboto"/>
              </a:rPr>
              <a:t>Helps identify high-risk areas and implement targeted interventions.</a:t>
            </a:r>
            <a:endParaRPr sz="1800">
              <a:highlight>
                <a:schemeClr val="dk1"/>
              </a:highlight>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GB" sz="1800">
                <a:highlight>
                  <a:schemeClr val="dk1"/>
                </a:highlight>
                <a:latin typeface="Roboto"/>
                <a:ea typeface="Roboto"/>
                <a:cs typeface="Roboto"/>
                <a:sym typeface="Roboto"/>
              </a:rPr>
              <a:t>Provides insights for road infrastructure improvements.</a:t>
            </a:r>
            <a:endParaRPr sz="1800">
              <a:highlight>
                <a:schemeClr val="dk1"/>
              </a:highlight>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GB" sz="1800">
                <a:highlight>
                  <a:schemeClr val="dk1"/>
                </a:highlight>
                <a:latin typeface="Roboto"/>
                <a:ea typeface="Roboto"/>
                <a:cs typeface="Roboto"/>
                <a:sym typeface="Roboto"/>
              </a:rPr>
              <a:t>Enables efficient allocation of resources for law enforcement and emergency services.</a:t>
            </a:r>
            <a:endParaRPr sz="1800">
              <a:highlight>
                <a:schemeClr val="dk1"/>
              </a:highlight>
              <a:latin typeface="Roboto"/>
              <a:ea typeface="Roboto"/>
              <a:cs typeface="Roboto"/>
              <a:sym typeface="Roboto"/>
            </a:endParaRPr>
          </a:p>
          <a:p>
            <a:pPr indent="0" lvl="0" marL="0" rtl="0" algn="l">
              <a:spcBef>
                <a:spcPts val="0"/>
              </a:spcBef>
              <a:spcAft>
                <a:spcPts val="1200"/>
              </a:spcAft>
              <a:buNone/>
            </a:pPr>
            <a:r>
              <a:t/>
            </a:r>
            <a:endParaRPr sz="1800"/>
          </a:p>
        </p:txBody>
      </p:sp>
      <p:sp>
        <p:nvSpPr>
          <p:cNvPr id="175" name="Google Shape;17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300">
                <a:latin typeface="Montserrat SemiBold"/>
                <a:ea typeface="Montserrat SemiBold"/>
                <a:cs typeface="Montserrat SemiBold"/>
                <a:sym typeface="Montserrat SemiBold"/>
              </a:rPr>
              <a:t>Data sources and collection</a:t>
            </a:r>
            <a:endParaRPr sz="3300">
              <a:latin typeface="Montserrat SemiBold"/>
              <a:ea typeface="Montserrat SemiBold"/>
              <a:cs typeface="Montserrat SemiBold"/>
              <a:sym typeface="Montserrat SemiBold"/>
            </a:endParaRPr>
          </a:p>
        </p:txBody>
      </p:sp>
      <p:sp>
        <p:nvSpPr>
          <p:cNvPr id="181" name="Google Shape;181;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data is collected from the official website of </a:t>
            </a:r>
            <a:r>
              <a:rPr lang="en-GB"/>
              <a:t>government</a:t>
            </a:r>
            <a:r>
              <a:rPr lang="en-GB"/>
              <a:t> .</a:t>
            </a:r>
            <a:endParaRPr/>
          </a:p>
          <a:p>
            <a:pPr indent="0" lvl="0" marL="0" rtl="0" algn="l">
              <a:spcBef>
                <a:spcPts val="1200"/>
              </a:spcBef>
              <a:spcAft>
                <a:spcPts val="0"/>
              </a:spcAft>
              <a:buNone/>
            </a:pPr>
            <a:r>
              <a:rPr lang="en-GB"/>
              <a:t>Here are some links related to data collection :</a:t>
            </a:r>
            <a:endParaRPr/>
          </a:p>
          <a:p>
            <a:pPr indent="0" lvl="0" marL="0" rtl="0" algn="l">
              <a:spcBef>
                <a:spcPts val="1200"/>
              </a:spcBef>
              <a:spcAft>
                <a:spcPts val="0"/>
              </a:spcAft>
              <a:buNone/>
            </a:pPr>
            <a:r>
              <a:rPr lang="en-GB" u="sng">
                <a:solidFill>
                  <a:schemeClr val="hlink"/>
                </a:solidFill>
                <a:hlinkClick r:id="rId3"/>
              </a:rPr>
              <a:t>https://data.gov.in/resources</a:t>
            </a:r>
            <a:endParaRPr/>
          </a:p>
          <a:p>
            <a:pPr indent="0" lvl="0" marL="0" rtl="0" algn="l">
              <a:spcBef>
                <a:spcPts val="1200"/>
              </a:spcBef>
              <a:spcAft>
                <a:spcPts val="0"/>
              </a:spcAft>
              <a:buNone/>
            </a:pPr>
            <a:r>
              <a:rPr lang="en-GB" u="sng">
                <a:solidFill>
                  <a:schemeClr val="hlink"/>
                </a:solidFill>
                <a:hlinkClick r:id="rId4"/>
              </a:rPr>
              <a:t>https://visualize.data.gov.in/</a:t>
            </a:r>
            <a:endParaRPr/>
          </a:p>
          <a:p>
            <a:pPr indent="0" lvl="0" marL="0" rtl="0" algn="l">
              <a:spcBef>
                <a:spcPts val="1200"/>
              </a:spcBef>
              <a:spcAft>
                <a:spcPts val="0"/>
              </a:spcAft>
              <a:buNone/>
            </a:pPr>
            <a:r>
              <a:rPr lang="en-GB" u="sng">
                <a:solidFill>
                  <a:schemeClr val="hlink"/>
                </a:solidFill>
                <a:hlinkClick r:id="rId5"/>
              </a:rPr>
              <a:t>https://community.data.gov.in/state-ut-wise-cases-of-road-accidents-during-2020/</a:t>
            </a:r>
            <a:endParaRPr/>
          </a:p>
          <a:p>
            <a:pPr indent="0" lvl="0" marL="0" rtl="0" algn="l">
              <a:spcBef>
                <a:spcPts val="1200"/>
              </a:spcBef>
              <a:spcAft>
                <a:spcPts val="1200"/>
              </a:spcAft>
              <a:buNone/>
            </a:pPr>
            <a:r>
              <a:t/>
            </a:r>
            <a:endParaRPr/>
          </a:p>
        </p:txBody>
      </p:sp>
      <p:sp>
        <p:nvSpPr>
          <p:cNvPr id="182" name="Google Shape;18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60">
                <a:latin typeface="Montserrat SemiBold"/>
                <a:ea typeface="Montserrat SemiBold"/>
                <a:cs typeface="Montserrat SemiBold"/>
                <a:sym typeface="Montserrat SemiBold"/>
              </a:rPr>
              <a:t>Data </a:t>
            </a:r>
            <a:r>
              <a:rPr lang="en-GB" sz="2560">
                <a:highlight>
                  <a:schemeClr val="dk1"/>
                </a:highlight>
                <a:latin typeface="Montserrat SemiBold"/>
                <a:ea typeface="Montserrat SemiBold"/>
                <a:cs typeface="Montserrat SemiBold"/>
                <a:sym typeface="Montserrat SemiBold"/>
              </a:rPr>
              <a:t>Analysis and visualization Techniques</a:t>
            </a:r>
            <a:endParaRPr sz="3640">
              <a:highlight>
                <a:schemeClr val="dk1"/>
              </a:highlight>
              <a:latin typeface="Montserrat SemiBold"/>
              <a:ea typeface="Montserrat SemiBold"/>
              <a:cs typeface="Montserrat SemiBold"/>
              <a:sym typeface="Montserrat SemiBold"/>
            </a:endParaRPr>
          </a:p>
        </p:txBody>
      </p:sp>
      <p:sp>
        <p:nvSpPr>
          <p:cNvPr id="188" name="Google Shape;188;p20"/>
          <p:cNvSpPr txBox="1"/>
          <p:nvPr>
            <p:ph idx="1" type="body"/>
          </p:nvPr>
        </p:nvSpPr>
        <p:spPr>
          <a:xfrm>
            <a:off x="1297500" y="1985750"/>
            <a:ext cx="7038900" cy="29112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chemeClr val="lt1"/>
              </a:buClr>
              <a:buSzPts val="2300"/>
              <a:buFont typeface="Roboto"/>
              <a:buChar char="●"/>
            </a:pPr>
            <a:r>
              <a:rPr lang="en-GB" sz="2300">
                <a:highlight>
                  <a:schemeClr val="dk1"/>
                </a:highlight>
                <a:latin typeface="Roboto"/>
                <a:ea typeface="Roboto"/>
                <a:cs typeface="Roboto"/>
                <a:sym typeface="Roboto"/>
              </a:rPr>
              <a:t>Geographic Information System (GIS) mapping.</a:t>
            </a:r>
            <a:endParaRPr sz="2300">
              <a:highlight>
                <a:schemeClr val="dk1"/>
              </a:highlight>
              <a:latin typeface="Roboto"/>
              <a:ea typeface="Roboto"/>
              <a:cs typeface="Roboto"/>
              <a:sym typeface="Roboto"/>
            </a:endParaRPr>
          </a:p>
          <a:p>
            <a:pPr indent="-374650" lvl="0" marL="457200" rtl="0" algn="l">
              <a:spcBef>
                <a:spcPts val="0"/>
              </a:spcBef>
              <a:spcAft>
                <a:spcPts val="0"/>
              </a:spcAft>
              <a:buClr>
                <a:schemeClr val="lt1"/>
              </a:buClr>
              <a:buSzPts val="2300"/>
              <a:buFont typeface="Roboto"/>
              <a:buChar char="●"/>
            </a:pPr>
            <a:r>
              <a:rPr lang="en-GB" sz="2300">
                <a:highlight>
                  <a:schemeClr val="dk1"/>
                </a:highlight>
                <a:latin typeface="Roboto"/>
                <a:ea typeface="Roboto"/>
                <a:cs typeface="Roboto"/>
                <a:sym typeface="Roboto"/>
              </a:rPr>
              <a:t>Using Python and it’s Libraries.</a:t>
            </a:r>
            <a:endParaRPr sz="2300">
              <a:highlight>
                <a:schemeClr val="dk1"/>
              </a:highlight>
              <a:latin typeface="Roboto"/>
              <a:ea typeface="Roboto"/>
              <a:cs typeface="Roboto"/>
              <a:sym typeface="Roboto"/>
            </a:endParaRPr>
          </a:p>
          <a:p>
            <a:pPr indent="0" lvl="0" marL="0" rtl="0" algn="l">
              <a:spcBef>
                <a:spcPts val="0"/>
              </a:spcBef>
              <a:spcAft>
                <a:spcPts val="1200"/>
              </a:spcAft>
              <a:buNone/>
            </a:pPr>
            <a:r>
              <a:t/>
            </a:r>
            <a:endParaRPr/>
          </a:p>
        </p:txBody>
      </p:sp>
      <p:sp>
        <p:nvSpPr>
          <p:cNvPr id="189" name="Google Shape;18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500">
                <a:highlight>
                  <a:schemeClr val="dk1"/>
                </a:highlight>
                <a:latin typeface="Roboto"/>
                <a:ea typeface="Roboto"/>
                <a:cs typeface="Roboto"/>
                <a:sym typeface="Roboto"/>
              </a:rPr>
              <a:t>Geographic Information System (GIS) mapping.</a:t>
            </a:r>
            <a:endParaRPr b="1" sz="2600"/>
          </a:p>
        </p:txBody>
      </p:sp>
      <p:sp>
        <p:nvSpPr>
          <p:cNvPr id="195" name="Google Shape;195;p21"/>
          <p:cNvSpPr txBox="1"/>
          <p:nvPr>
            <p:ph idx="1" type="body"/>
          </p:nvPr>
        </p:nvSpPr>
        <p:spPr>
          <a:xfrm>
            <a:off x="1297500" y="1567550"/>
            <a:ext cx="7224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sz="1700">
                <a:highlight>
                  <a:schemeClr val="dk1"/>
                </a:highlight>
                <a:latin typeface="Roboto"/>
                <a:ea typeface="Roboto"/>
                <a:cs typeface="Roboto"/>
                <a:sym typeface="Roboto"/>
              </a:rPr>
              <a:t>GIS mapping involves the collection, storage, analysis, and visualization of geographic data using specialized software. It enables users to organize, interpret, and understand complex data within a spatial context.</a:t>
            </a:r>
            <a:endParaRPr sz="1800">
              <a:highlight>
                <a:schemeClr val="dk1"/>
              </a:highlight>
            </a:endParaRPr>
          </a:p>
        </p:txBody>
      </p:sp>
      <p:pic>
        <p:nvPicPr>
          <p:cNvPr id="196" name="Google Shape;196;p21"/>
          <p:cNvPicPr preferRelativeResize="0"/>
          <p:nvPr/>
        </p:nvPicPr>
        <p:blipFill>
          <a:blip r:embed="rId3">
            <a:alphaModFix/>
          </a:blip>
          <a:stretch>
            <a:fillRect/>
          </a:stretch>
        </p:blipFill>
        <p:spPr>
          <a:xfrm>
            <a:off x="5417575" y="2763700"/>
            <a:ext cx="3146727" cy="2105076"/>
          </a:xfrm>
          <a:prstGeom prst="rect">
            <a:avLst/>
          </a:prstGeom>
          <a:noFill/>
          <a:ln>
            <a:noFill/>
          </a:ln>
        </p:spPr>
      </p:pic>
      <p:sp>
        <p:nvSpPr>
          <p:cNvPr id="197" name="Google Shape;19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